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76" r:id="rId14"/>
    <p:sldId id="265" r:id="rId15"/>
    <p:sldId id="274" r:id="rId16"/>
    <p:sldId id="277" r:id="rId17"/>
    <p:sldId id="275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6B8EF6-F8A4-7AB8-7F88-BD27EDEFE434}" v="2" dt="2021-12-02T05:38:51.155"/>
    <p1510:client id="{1D00F415-21C9-126B-D811-EECC4BD1021F}" v="336" dt="2021-12-08T16:55:26.595"/>
    <p1510:client id="{58A5EECA-69F4-A2C6-FD0E-DB58BAABE3E1}" v="170" dt="2021-12-08T11:52:11.015"/>
    <p1510:client id="{7444D727-F7D4-FA77-B819-109020B716DF}" v="1805" dt="2021-12-13T14:46:00.083"/>
    <p1510:client id="{C89ACF45-C2F8-E76F-58EF-8272F11558CB}" v="235" dt="2021-12-02T10:05:05.975"/>
    <p1510:client id="{E143B352-6C6B-8238-531D-573B4674CE9C}" v="2349" dt="2021-12-07T09:23:16.7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C9AAD-6B40-4CA2-A4BF-CDFBEDF9D5C7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90CD82-FE7C-405F-BA97-1715921069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245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5A5C5-A3B4-4CF4-AB08-E9A4441B4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702564-DDF7-4EA5-9995-43125A449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6B7BA4-4DE2-4CB3-AEDB-D3AF6D9B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C1D670-DF52-4A29-AAAC-477789FE2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B33595-D96A-444F-87B3-A3ABC42D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01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E7AC7-4DB5-439C-92C3-D7544C47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A64A617-E67A-4A63-B23B-CE922D051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B0535C-0BB8-4283-9942-B7B96801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A8E8A8-530A-4DAB-A534-EABBCDD8D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14C257-3C70-4274-8407-A149E13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818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922996C-21BD-4B88-8BDF-CECA338568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49F440-F34D-4382-B1B5-D9267C702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1309AB-0117-4943-95F9-D2CE486CC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D012BE-E144-40CB-A4A2-ADEA42BD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F6AB4C-7862-4F2B-BD3A-C2B91872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0362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908685-82C4-4E64-BCAC-9FD468EF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C43A80-886A-4578-B8FF-568FEF845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BD4458-F02B-4F05-9615-CB960C49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4FD764-1893-4475-852B-7986BDB3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4EF597-FCB3-4090-A30E-AEC165B8E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878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248C94-FBD4-454E-9A5A-7D8ACC14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9AB7B0-8376-4AD7-B914-647104CA1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B6BB7D-6732-461F-9BE1-9A347AB7D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B96236-40FA-4CE6-AA0C-18833ACC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90418-1D46-486B-BFD7-A950D619F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124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5E9151-2FE9-40AF-8956-C49996E1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B0D750-0F1A-4BDB-9A70-1ACFC3CAC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803026-660A-4DE4-B6AA-68BEF9C8C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3641ED-EB7B-42D2-8878-3AB998CA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526CCA-6215-4729-8C71-0D6D6B9A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BCA965-6785-482F-9D95-21FC4554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18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8750A-9459-4A69-9A91-E35080F67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096C9B-A6A9-4718-940E-A90DC0FEB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926D92-7C07-483B-8283-AF966F762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382456A-0B0F-4AF4-8CA5-74973E8D8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96D8A12-63AC-4E3B-9B89-D6D647FB2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34FFC2D-077A-4DC2-9784-AA33F7D77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2C9B40C-D1FD-4E7A-880A-013E225F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7C3917-66C6-4CD8-B494-3AE42AF5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323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3B0A1-E4C6-4C88-91EE-48A1D1567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C66EBB-A841-4BA3-99B3-1E0C69CBC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631029-B210-4664-9FAF-A26D0F9B7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6B4223-F9F2-475C-9A4E-60054830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95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BD62D06-9C24-4F1D-8C65-9F7088D28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348469-D098-493D-8A52-0C8D6484D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103FC5-56AE-4FDA-82AD-3E2EA7F76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160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84CC4F-4485-449E-88B7-D300610A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E9B1FD-526C-4EF7-8C70-97640E901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FE1293-9C73-44B7-88FE-73D294995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43F221-7F1C-494C-B14A-484FF652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C399CB-6ABE-4E83-B848-194B350A8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84F730-BB7E-4406-8A33-6464806C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EC284-FE98-43CE-9174-708DD8B2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835D1E6-BD0A-47CF-AF42-3898DC5D3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3FC13DF-710B-4EF8-84A7-B01D9D8C8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62347D-B353-409F-9A8C-530262A9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9911E9-04B6-46D9-96C1-F118B23B6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55408E-FD27-43F9-87E1-AF93B3159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405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A49D5-41C7-40B8-8B64-D1A64F16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656362-6D31-4D42-8070-18321197D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25F88D-901B-4707-92CA-C9CE82642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8C3D8-567B-47E3-87B5-079146EAABE3}" type="datetimeFigureOut">
              <a:rPr lang="ru-RU" smtClean="0"/>
              <a:t>13.12.2021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2C3F4D-A650-4520-B5BF-4CF4A6884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63D287-D752-48EC-B6D1-C2665CDB1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48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;p1">
            <a:extLst>
              <a:ext uri="{FF2B5EF4-FFF2-40B4-BE49-F238E27FC236}">
                <a16:creationId xmlns:a16="http://schemas.microsoft.com/office/drawing/2014/main" id="{74733924-6B60-4BF8-A1A9-292AB6931DAB}"/>
              </a:ext>
            </a:extLst>
          </p:cNvPr>
          <p:cNvSpPr txBox="1"/>
          <p:nvPr/>
        </p:nvSpPr>
        <p:spPr>
          <a:xfrm>
            <a:off x="2209800" y="2983188"/>
            <a:ext cx="7772400" cy="190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Calibri"/>
              <a:buNone/>
            </a:pPr>
            <a:r>
              <a:rPr lang="en-US" sz="4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Страновой офис ЮНИСЕФ в Казахстане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Calibri"/>
              <a:buNone/>
            </a:pPr>
            <a:r>
              <a:rPr lang="en-US" sz="44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4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Навыки для девочек: Программа наноспутников</a:t>
            </a:r>
            <a:endParaRPr sz="4400" b="1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85;p1">
            <a:extLst>
              <a:ext uri="{FF2B5EF4-FFF2-40B4-BE49-F238E27FC236}">
                <a16:creationId xmlns:a16="http://schemas.microsoft.com/office/drawing/2014/main" id="{B7FA6EE7-9314-4A3F-B748-96884BB3A7D8}"/>
              </a:ext>
            </a:extLst>
          </p:cNvPr>
          <p:cNvSpPr/>
          <p:nvPr/>
        </p:nvSpPr>
        <p:spPr>
          <a:xfrm>
            <a:off x="0" y="6021287"/>
            <a:ext cx="12192000" cy="836713"/>
          </a:xfrm>
          <a:prstGeom prst="rect">
            <a:avLst/>
          </a:prstGeom>
          <a:solidFill>
            <a:srgbClr val="00AD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86;p1">
            <a:extLst>
              <a:ext uri="{FF2B5EF4-FFF2-40B4-BE49-F238E27FC236}">
                <a16:creationId xmlns:a16="http://schemas.microsoft.com/office/drawing/2014/main" id="{7B9808BA-5359-4712-A3A9-F1AB65E5593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16295" y="6021287"/>
            <a:ext cx="5401429" cy="8478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87;p1">
            <a:extLst>
              <a:ext uri="{FF2B5EF4-FFF2-40B4-BE49-F238E27FC236}">
                <a16:creationId xmlns:a16="http://schemas.microsoft.com/office/drawing/2014/main" id="{0B8E67C0-6CA0-49DE-89DD-8BD3DFCB1041}"/>
              </a:ext>
            </a:extLst>
          </p:cNvPr>
          <p:cNvGrpSpPr/>
          <p:nvPr/>
        </p:nvGrpSpPr>
        <p:grpSpPr>
          <a:xfrm>
            <a:off x="203191" y="0"/>
            <a:ext cx="11337750" cy="2544045"/>
            <a:chOff x="0" y="2904270"/>
            <a:chExt cx="11766118" cy="2696012"/>
          </a:xfrm>
        </p:grpSpPr>
        <p:pic>
          <p:nvPicPr>
            <p:cNvPr id="8" name="Google Shape;88;p1" descr="https://scontent-arn2-2.xx.fbcdn.net/v/t1.0-9/82983433_103984654497591_8640618899764674560_o.png?_nc_cat=105&amp;_nc_ohc=vvgTRyujNFsAX96XXJm&amp;_nc_ht=scontent-arn2-2.xx&amp;oh=a9453797e03ad817fb44ead8efc39f4f&amp;oe=5ECC24D8">
              <a:extLst>
                <a:ext uri="{FF2B5EF4-FFF2-40B4-BE49-F238E27FC236}">
                  <a16:creationId xmlns:a16="http://schemas.microsoft.com/office/drawing/2014/main" id="{F126AF74-9878-4FF9-BC91-194479F3444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904270"/>
              <a:ext cx="10488015" cy="2696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89;p1" descr="C:\Users\amirkhan\Documents\лого_технопарка.jpg">
              <a:extLst>
                <a:ext uri="{FF2B5EF4-FFF2-40B4-BE49-F238E27FC236}">
                  <a16:creationId xmlns:a16="http://schemas.microsoft.com/office/drawing/2014/main" id="{BD8E0920-C97F-4E10-8AA2-F350640EF7B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223157" y="3034021"/>
              <a:ext cx="1542961" cy="236461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31159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C4A33DB-3E01-41BE-A3AF-9CEDF76F72C3}"/>
              </a:ext>
            </a:extLst>
          </p:cNvPr>
          <p:cNvSpPr txBox="1"/>
          <p:nvPr/>
        </p:nvSpPr>
        <p:spPr>
          <a:xfrm>
            <a:off x="5788502" y="193657"/>
            <a:ext cx="1388761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cs typeface="Calibri"/>
              </a:rPr>
              <a:t>Цикл</a:t>
            </a:r>
            <a:r>
              <a:rPr lang="en-US" sz="2400" b="1" dirty="0">
                <a:cs typeface="Calibri"/>
              </a:rPr>
              <a:t> for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F1189-9935-4265-852E-6B04548AC9D8}"/>
              </a:ext>
            </a:extLst>
          </p:cNvPr>
          <p:cNvSpPr txBox="1"/>
          <p:nvPr/>
        </p:nvSpPr>
        <p:spPr>
          <a:xfrm>
            <a:off x="1940168" y="5271477"/>
            <a:ext cx="925927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rgbClr val="FF6C3A"/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rgbClr val="FF6C3A"/>
                </a:solidFill>
                <a:ea typeface="+mn-lt"/>
                <a:cs typeface="+mn-lt"/>
              </a:rPr>
              <a:t>Оператор</a:t>
            </a:r>
            <a:r>
              <a:rPr lang="en-US" sz="2000" dirty="0">
                <a:solidFill>
                  <a:srgbClr val="FF6C3A"/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rgbClr val="FF6C3A"/>
                </a:solidFill>
                <a:ea typeface="+mn-lt"/>
                <a:cs typeface="+mn-lt"/>
              </a:rPr>
              <a:t>for..in</a:t>
            </a:r>
            <a:r>
              <a:rPr lang="en-US" sz="2000" dirty="0">
                <a:solidFill>
                  <a:srgbClr val="FF6C3A"/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также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является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оператором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цикла</a:t>
            </a:r>
            <a:r>
              <a:rPr lang="en-US" sz="2000" dirty="0">
                <a:ea typeface="+mn-lt"/>
                <a:cs typeface="+mn-lt"/>
              </a:rPr>
              <a:t>, </a:t>
            </a:r>
            <a:r>
              <a:rPr lang="en-US" sz="2000" dirty="0" err="1">
                <a:ea typeface="+mn-lt"/>
                <a:cs typeface="+mn-lt"/>
              </a:rPr>
              <a:t>который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осуществляет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итерацию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по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последовательности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объектов</a:t>
            </a:r>
            <a:r>
              <a:rPr lang="en-US" sz="2000" dirty="0">
                <a:ea typeface="+mn-lt"/>
                <a:cs typeface="+mn-lt"/>
              </a:rPr>
              <a:t>, </a:t>
            </a:r>
            <a:r>
              <a:rPr lang="en-US" sz="2000" dirty="0" err="1">
                <a:ea typeface="+mn-lt"/>
                <a:cs typeface="+mn-lt"/>
              </a:rPr>
              <a:t>т.е</a:t>
            </a:r>
            <a:r>
              <a:rPr lang="en-US" sz="2000" dirty="0">
                <a:ea typeface="+mn-lt"/>
                <a:cs typeface="+mn-lt"/>
              </a:rPr>
              <a:t>. </a:t>
            </a:r>
            <a:r>
              <a:rPr lang="en-US" sz="2000" dirty="0" err="1">
                <a:ea typeface="+mn-lt"/>
                <a:cs typeface="+mn-lt"/>
              </a:rPr>
              <a:t>проходит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через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каждый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элемент</a:t>
            </a:r>
            <a:r>
              <a:rPr lang="en-US" sz="2000" dirty="0">
                <a:ea typeface="+mn-lt"/>
                <a:cs typeface="+mn-lt"/>
              </a:rPr>
              <a:t> в </a:t>
            </a:r>
            <a:r>
              <a:rPr lang="en-US" sz="2000" dirty="0" err="1">
                <a:ea typeface="+mn-lt"/>
                <a:cs typeface="+mn-lt"/>
              </a:rPr>
              <a:t>последовательности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endParaRPr lang="en-US" sz="2000" dirty="0">
              <a:cs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6045364-76A1-482E-9983-C4C410DE6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478" y="1201022"/>
            <a:ext cx="6680200" cy="343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9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C4A33DB-3E01-41BE-A3AF-9CEDF76F72C3}"/>
              </a:ext>
            </a:extLst>
          </p:cNvPr>
          <p:cNvSpPr txBox="1"/>
          <p:nvPr/>
        </p:nvSpPr>
        <p:spPr>
          <a:xfrm>
            <a:off x="5788502" y="193657"/>
            <a:ext cx="1388761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cs typeface="Calibri"/>
              </a:rPr>
              <a:t>Цикл</a:t>
            </a:r>
            <a:r>
              <a:rPr lang="en-US" sz="2400" b="1" dirty="0">
                <a:cs typeface="Calibri"/>
              </a:rPr>
              <a:t> for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039923-210E-4CC4-BD31-4845E6849A7B}"/>
              </a:ext>
            </a:extLst>
          </p:cNvPr>
          <p:cNvSpPr/>
          <p:nvPr/>
        </p:nvSpPr>
        <p:spPr>
          <a:xfrm>
            <a:off x="914582" y="2677130"/>
            <a:ext cx="1670083" cy="683846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cs typeface="Calibri"/>
              </a:rPr>
              <a:t>sensors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BCE1E1-4F17-4D83-84A9-B6F9AECE9120}"/>
              </a:ext>
            </a:extLst>
          </p:cNvPr>
          <p:cNvSpPr txBox="1"/>
          <p:nvPr/>
        </p:nvSpPr>
        <p:spPr>
          <a:xfrm>
            <a:off x="2584938" y="2760787"/>
            <a:ext cx="90052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 = [                       ,                             ,                              ]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BC09C2A-EAAF-4545-B71C-6292824D20BD}"/>
              </a:ext>
            </a:extLst>
          </p:cNvPr>
          <p:cNvSpPr/>
          <p:nvPr/>
        </p:nvSpPr>
        <p:spPr>
          <a:xfrm>
            <a:off x="5173966" y="2677129"/>
            <a:ext cx="2148775" cy="683846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ea typeface="+mn-lt"/>
                <a:cs typeface="+mn-lt"/>
              </a:rPr>
              <a:t>acceleration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9C91BD-37E5-4AE6-BC51-B8A3743357C8}"/>
              </a:ext>
            </a:extLst>
          </p:cNvPr>
          <p:cNvSpPr/>
          <p:nvPr/>
        </p:nvSpPr>
        <p:spPr>
          <a:xfrm>
            <a:off x="7616273" y="2677128"/>
            <a:ext cx="2148775" cy="683846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ea typeface="+mn-lt"/>
                <a:cs typeface="+mn-lt"/>
              </a:rPr>
              <a:t>temperature</a:t>
            </a:r>
            <a:endParaRPr lang="en-US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FB3F202-C9F7-4579-A896-396FBED1DEA1}"/>
              </a:ext>
            </a:extLst>
          </p:cNvPr>
          <p:cNvSpPr/>
          <p:nvPr/>
        </p:nvSpPr>
        <p:spPr>
          <a:xfrm>
            <a:off x="3249427" y="2677130"/>
            <a:ext cx="1670083" cy="683846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ea typeface="+mn-lt"/>
                <a:cs typeface="+mn-lt"/>
              </a:rPr>
              <a:t>magnetic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51C87-9A56-4542-A422-CED312D84E7E}"/>
              </a:ext>
            </a:extLst>
          </p:cNvPr>
          <p:cNvSpPr txBox="1"/>
          <p:nvPr/>
        </p:nvSpPr>
        <p:spPr>
          <a:xfrm>
            <a:off x="1979246" y="4011247"/>
            <a:ext cx="55469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for                    in                   :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8CEDE9B-AB62-4CCE-9A5A-1B7C4A6F16DE}"/>
              </a:ext>
            </a:extLst>
          </p:cNvPr>
          <p:cNvSpPr/>
          <p:nvPr/>
        </p:nvSpPr>
        <p:spPr>
          <a:xfrm>
            <a:off x="2741427" y="4015514"/>
            <a:ext cx="1670083" cy="683846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cs typeface="Calibri"/>
              </a:rPr>
              <a:t>sensor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1CC42E7-8252-46C3-B4AF-191F6D4BF9E9}"/>
              </a:ext>
            </a:extLst>
          </p:cNvPr>
          <p:cNvSpPr/>
          <p:nvPr/>
        </p:nvSpPr>
        <p:spPr>
          <a:xfrm>
            <a:off x="5232581" y="4015514"/>
            <a:ext cx="1670083" cy="683846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cs typeface="Calibri"/>
              </a:rPr>
              <a:t>sensors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9C0C8-4B29-4015-B2CA-381D2193A1F6}"/>
              </a:ext>
            </a:extLst>
          </p:cNvPr>
          <p:cNvSpPr txBox="1"/>
          <p:nvPr/>
        </p:nvSpPr>
        <p:spPr>
          <a:xfrm>
            <a:off x="2848707" y="5027246"/>
            <a:ext cx="55469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print(                  )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9050CC8-AF15-4490-B7AE-CE5513D126DF}"/>
              </a:ext>
            </a:extLst>
          </p:cNvPr>
          <p:cNvSpPr/>
          <p:nvPr/>
        </p:nvSpPr>
        <p:spPr>
          <a:xfrm>
            <a:off x="4021197" y="5031513"/>
            <a:ext cx="1670083" cy="683846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cs typeface="Calibri"/>
              </a:rPr>
              <a:t>sensor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C2342FC-8958-4FC8-8BF2-69A8D5F1926F}"/>
              </a:ext>
            </a:extLst>
          </p:cNvPr>
          <p:cNvSpPr/>
          <p:nvPr/>
        </p:nvSpPr>
        <p:spPr>
          <a:xfrm>
            <a:off x="2467889" y="1123821"/>
            <a:ext cx="2148775" cy="683846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ea typeface="+mn-lt"/>
                <a:cs typeface="+mn-lt"/>
              </a:rPr>
              <a:t>acceleration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E35F24-77A0-4E75-89C0-C5E3A5E61233}"/>
              </a:ext>
            </a:extLst>
          </p:cNvPr>
          <p:cNvSpPr/>
          <p:nvPr/>
        </p:nvSpPr>
        <p:spPr>
          <a:xfrm>
            <a:off x="4910196" y="1123820"/>
            <a:ext cx="2148775" cy="683846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ea typeface="+mn-lt"/>
                <a:cs typeface="+mn-lt"/>
              </a:rPr>
              <a:t>temperature</a:t>
            </a:r>
            <a:endParaRPr lang="en-US" b="1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6641308-3214-4175-B9C9-A5A9CF2D0BF0}"/>
              </a:ext>
            </a:extLst>
          </p:cNvPr>
          <p:cNvSpPr/>
          <p:nvPr/>
        </p:nvSpPr>
        <p:spPr>
          <a:xfrm>
            <a:off x="543350" y="1123822"/>
            <a:ext cx="1670083" cy="683846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ea typeface="+mn-lt"/>
                <a:cs typeface="+mn-lt"/>
              </a:rPr>
              <a:t>magnetic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B55391-BB9C-432C-BF85-BF54E000186F}"/>
              </a:ext>
            </a:extLst>
          </p:cNvPr>
          <p:cNvSpPr txBox="1"/>
          <p:nvPr/>
        </p:nvSpPr>
        <p:spPr>
          <a:xfrm>
            <a:off x="7176476" y="1178168"/>
            <a:ext cx="32609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- </a:t>
            </a:r>
            <a:r>
              <a:rPr lang="en-US" sz="3200" dirty="0" err="1"/>
              <a:t>переменные</a:t>
            </a:r>
            <a:endParaRPr lang="en-U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554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C4A33DB-3E01-41BE-A3AF-9CEDF76F72C3}"/>
              </a:ext>
            </a:extLst>
          </p:cNvPr>
          <p:cNvSpPr txBox="1"/>
          <p:nvPr/>
        </p:nvSpPr>
        <p:spPr>
          <a:xfrm>
            <a:off x="4843236" y="212949"/>
            <a:ext cx="2498001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cs typeface="Calibri"/>
              </a:rPr>
              <a:t>Оператор</a:t>
            </a:r>
            <a:r>
              <a:rPr lang="en-US" sz="2400" b="1" dirty="0">
                <a:cs typeface="Calibri"/>
              </a:rPr>
              <a:t> break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EF3847-63A3-4CDE-9723-B41B0D7B21B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04F89742-4C3E-4B12-8F60-FD9FB6FE5064}"/>
              </a:ext>
            </a:extLst>
          </p:cNvPr>
          <p:cNvSpPr txBox="1"/>
          <p:nvPr/>
        </p:nvSpPr>
        <p:spPr>
          <a:xfrm>
            <a:off x="1493134" y="5332071"/>
            <a:ext cx="9880921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     </a:t>
            </a:r>
            <a:r>
              <a:rPr lang="en-US" sz="2000" dirty="0" err="1"/>
              <a:t>Оператор</a:t>
            </a:r>
            <a:r>
              <a:rPr lang="en-US" sz="2000" dirty="0"/>
              <a:t> </a:t>
            </a:r>
            <a:r>
              <a:rPr lang="en-US" sz="2000" b="1" dirty="0">
                <a:solidFill>
                  <a:srgbClr val="FF6C3A"/>
                </a:solidFill>
              </a:rPr>
              <a:t>break </a:t>
            </a:r>
            <a:r>
              <a:rPr lang="en-US" sz="2000" dirty="0" err="1"/>
              <a:t>служит</a:t>
            </a:r>
            <a:r>
              <a:rPr lang="en-US" sz="2000" dirty="0"/>
              <a:t> </a:t>
            </a:r>
            <a:r>
              <a:rPr lang="en-US" sz="2000" dirty="0" err="1"/>
              <a:t>для</a:t>
            </a:r>
            <a:r>
              <a:rPr lang="en-US" sz="2000" dirty="0"/>
              <a:t> </a:t>
            </a:r>
            <a:r>
              <a:rPr lang="en-US" sz="2000" dirty="0" err="1"/>
              <a:t>прерывания</a:t>
            </a:r>
            <a:r>
              <a:rPr lang="en-US" sz="2000" dirty="0"/>
              <a:t> </a:t>
            </a:r>
            <a:r>
              <a:rPr lang="en-US" sz="2000" dirty="0" err="1"/>
              <a:t>цикла</a:t>
            </a:r>
            <a:r>
              <a:rPr lang="en-US" sz="2000" dirty="0"/>
              <a:t>, </a:t>
            </a:r>
            <a:r>
              <a:rPr lang="en-US" sz="2000" dirty="0" err="1"/>
              <a:t>т.е</a:t>
            </a:r>
            <a:r>
              <a:rPr lang="en-US" sz="2000" dirty="0"/>
              <a:t>. </a:t>
            </a:r>
            <a:r>
              <a:rPr lang="en-US" sz="2000" dirty="0" err="1"/>
              <a:t>остановки</a:t>
            </a:r>
            <a:r>
              <a:rPr lang="en-US" sz="2000" dirty="0"/>
              <a:t> </a:t>
            </a:r>
            <a:r>
              <a:rPr lang="en-US" sz="2000" dirty="0" err="1"/>
              <a:t>выполнения</a:t>
            </a:r>
            <a:r>
              <a:rPr lang="en-US" sz="2000" dirty="0"/>
              <a:t> </a:t>
            </a:r>
            <a:r>
              <a:rPr lang="en-US" sz="2000" dirty="0" err="1"/>
              <a:t>команд</a:t>
            </a:r>
            <a:r>
              <a:rPr lang="en-US" sz="2000" dirty="0"/>
              <a:t> </a:t>
            </a:r>
            <a:r>
              <a:rPr lang="en-US" sz="2000" dirty="0" err="1"/>
              <a:t>даже</a:t>
            </a:r>
            <a:r>
              <a:rPr lang="en-US" sz="2000" dirty="0"/>
              <a:t> </a:t>
            </a:r>
            <a:r>
              <a:rPr lang="en-US" sz="2000" dirty="0" err="1"/>
              <a:t>если</a:t>
            </a:r>
            <a:r>
              <a:rPr lang="en-US" sz="2000" dirty="0"/>
              <a:t> </a:t>
            </a:r>
            <a:r>
              <a:rPr lang="en-US" sz="2000" dirty="0" err="1"/>
              <a:t>условие</a:t>
            </a:r>
            <a:r>
              <a:rPr lang="en-US" sz="2000" dirty="0"/>
              <a:t> </a:t>
            </a:r>
            <a:r>
              <a:rPr lang="en-US" sz="2000" dirty="0" err="1"/>
              <a:t>выполнения</a:t>
            </a:r>
            <a:r>
              <a:rPr lang="en-US" sz="2000" dirty="0"/>
              <a:t> </a:t>
            </a:r>
            <a:r>
              <a:rPr lang="en-US" sz="2000" dirty="0" err="1"/>
              <a:t>цикла</a:t>
            </a:r>
            <a:r>
              <a:rPr lang="en-US" sz="2000" dirty="0"/>
              <a:t> </a:t>
            </a:r>
            <a:r>
              <a:rPr lang="en-US" sz="2000" dirty="0" err="1"/>
              <a:t>ещё</a:t>
            </a:r>
            <a:r>
              <a:rPr lang="en-US" sz="2000" dirty="0"/>
              <a:t> </a:t>
            </a:r>
            <a:r>
              <a:rPr lang="en-US" sz="2000" dirty="0" err="1"/>
              <a:t>не</a:t>
            </a:r>
            <a:r>
              <a:rPr lang="en-US" sz="2000" dirty="0"/>
              <a:t> </a:t>
            </a:r>
            <a:r>
              <a:rPr lang="en-US" sz="2000" dirty="0" err="1"/>
              <a:t>приняло</a:t>
            </a:r>
            <a:r>
              <a:rPr lang="en-US" sz="2000" dirty="0"/>
              <a:t> </a:t>
            </a:r>
            <a:r>
              <a:rPr lang="en-US" sz="2000" dirty="0" err="1"/>
              <a:t>значения</a:t>
            </a:r>
            <a:r>
              <a:rPr lang="en-US" sz="2000" dirty="0"/>
              <a:t> False </a:t>
            </a:r>
            <a:r>
              <a:rPr lang="en-US" sz="2000" dirty="0" err="1"/>
              <a:t>или</a:t>
            </a:r>
            <a:r>
              <a:rPr lang="en-US" sz="2000" dirty="0"/>
              <a:t> </a:t>
            </a:r>
            <a:r>
              <a:rPr lang="en-US" sz="2000" dirty="0" err="1"/>
              <a:t>последовательность</a:t>
            </a:r>
            <a:r>
              <a:rPr lang="en-US" sz="2000" dirty="0"/>
              <a:t> </a:t>
            </a:r>
            <a:r>
              <a:rPr lang="en-US" sz="2000" dirty="0" err="1"/>
              <a:t>элементов</a:t>
            </a:r>
            <a:r>
              <a:rPr lang="en-US" sz="2000" dirty="0"/>
              <a:t> </a:t>
            </a:r>
            <a:r>
              <a:rPr lang="en-US" sz="2000" dirty="0" err="1"/>
              <a:t>не</a:t>
            </a:r>
            <a:r>
              <a:rPr lang="en-US" sz="2000" dirty="0"/>
              <a:t> </a:t>
            </a:r>
            <a:r>
              <a:rPr lang="en-US" sz="2000" dirty="0" err="1"/>
              <a:t>закончилась</a:t>
            </a:r>
            <a:r>
              <a:rPr lang="en-US" sz="2000" dirty="0"/>
              <a:t>.​</a:t>
            </a:r>
            <a:r>
              <a:rPr lang="en-US" sz="2000" dirty="0">
                <a:cs typeface="Calibri"/>
              </a:rPr>
              <a:t>​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98FCC66-386A-4A3A-97CC-27BC5D5F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298" y="1251030"/>
            <a:ext cx="4855579" cy="323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53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4">
            <a:extLst>
              <a:ext uri="{FF2B5EF4-FFF2-40B4-BE49-F238E27FC236}">
                <a16:creationId xmlns:a16="http://schemas.microsoft.com/office/drawing/2014/main" id="{36CC0B9C-0EBE-4A1E-B58D-B636BD15693B}"/>
              </a:ext>
            </a:extLst>
          </p:cNvPr>
          <p:cNvSpPr/>
          <p:nvPr/>
        </p:nvSpPr>
        <p:spPr>
          <a:xfrm>
            <a:off x="569167" y="242596"/>
            <a:ext cx="11150082" cy="811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3200" b="1" dirty="0">
                <a:ln w="12700" cmpd="sng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cs typeface="Calibri"/>
              </a:rPr>
              <a:t>Функция </a:t>
            </a:r>
            <a:r>
              <a:rPr lang="ru-RU" sz="3200" b="1" dirty="0" err="1">
                <a:ln w="12700" cmpd="sng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cs typeface="Calibri"/>
              </a:rPr>
              <a:t>input</a:t>
            </a:r>
            <a:endParaRPr lang="en-US" dirty="0" err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5097A7-3DDA-42EE-B1B5-948D82531DB4}"/>
              </a:ext>
            </a:extLst>
          </p:cNvPr>
          <p:cNvSpPr/>
          <p:nvPr/>
        </p:nvSpPr>
        <p:spPr>
          <a:xfrm>
            <a:off x="1609104" y="4775016"/>
            <a:ext cx="9847382" cy="1543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>
                <a:ea typeface="+mn-lt"/>
                <a:cs typeface="+mn-lt"/>
              </a:rPr>
              <a:t>     </a:t>
            </a:r>
            <a:r>
              <a:rPr lang="en-US" dirty="0" err="1">
                <a:ea typeface="+mn-lt"/>
                <a:cs typeface="+mn-lt"/>
              </a:rPr>
              <a:t>За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ввод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программу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данных</a:t>
            </a:r>
            <a:r>
              <a:rPr lang="en-US" dirty="0">
                <a:ea typeface="+mn-lt"/>
                <a:cs typeface="+mn-lt"/>
              </a:rPr>
              <a:t> с </a:t>
            </a:r>
            <a:r>
              <a:rPr lang="en-US" dirty="0" err="1">
                <a:ea typeface="+mn-lt"/>
                <a:cs typeface="+mn-lt"/>
              </a:rPr>
              <a:t>клавиатуры</a:t>
            </a:r>
            <a:r>
              <a:rPr lang="en-US" dirty="0">
                <a:ea typeface="+mn-lt"/>
                <a:cs typeface="+mn-lt"/>
              </a:rPr>
              <a:t> в Python </a:t>
            </a:r>
            <a:r>
              <a:rPr lang="en-US" dirty="0" err="1">
                <a:ea typeface="+mn-lt"/>
                <a:cs typeface="+mn-lt"/>
              </a:rPr>
              <a:t>отвечает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функция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>
                <a:solidFill>
                  <a:schemeClr val="accent4"/>
                </a:solidFill>
                <a:ea typeface="+mn-lt"/>
                <a:cs typeface="+mn-lt"/>
              </a:rPr>
              <a:t>input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Когда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вызывается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эта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функция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программа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останавливает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свое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выполнение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ждет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когда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пользователь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введет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текст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После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этого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когда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он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нажмет</a:t>
            </a:r>
            <a:r>
              <a:rPr lang="en-US" dirty="0">
                <a:ea typeface="+mn-lt"/>
                <a:cs typeface="+mn-lt"/>
              </a:rPr>
              <a:t> Enter, </a:t>
            </a:r>
            <a:r>
              <a:rPr lang="en-US" dirty="0" err="1">
                <a:ea typeface="+mn-lt"/>
                <a:cs typeface="+mn-lt"/>
              </a:rPr>
              <a:t>функция</a:t>
            </a:r>
            <a:r>
              <a:rPr lang="en-US" dirty="0">
                <a:ea typeface="+mn-lt"/>
                <a:cs typeface="+mn-lt"/>
              </a:rPr>
              <a:t> input() </a:t>
            </a:r>
            <a:r>
              <a:rPr lang="en-US" dirty="0" err="1">
                <a:ea typeface="+mn-lt"/>
                <a:cs typeface="+mn-lt"/>
              </a:rPr>
              <a:t>заберет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введенный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текст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передаст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его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программе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которая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уже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будет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обрабатывать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его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согласно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своим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алгоритмам</a:t>
            </a:r>
            <a:r>
              <a:rPr lang="en-US" dirty="0">
                <a:ea typeface="+mn-lt"/>
                <a:cs typeface="+mn-lt"/>
              </a:rPr>
              <a:t>.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EA8AF3D-AAF4-4C8B-B3E8-75F5D6D5B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322" y="1573140"/>
            <a:ext cx="3993662" cy="93725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F866217-F0EF-4E64-A76E-ADEC68896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323" y="2974178"/>
            <a:ext cx="9083430" cy="108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25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4">
            <a:extLst>
              <a:ext uri="{FF2B5EF4-FFF2-40B4-BE49-F238E27FC236}">
                <a16:creationId xmlns:a16="http://schemas.microsoft.com/office/drawing/2014/main" id="{36CC0B9C-0EBE-4A1E-B58D-B636BD15693B}"/>
              </a:ext>
            </a:extLst>
          </p:cNvPr>
          <p:cNvSpPr/>
          <p:nvPr/>
        </p:nvSpPr>
        <p:spPr>
          <a:xfrm>
            <a:off x="569167" y="242596"/>
            <a:ext cx="11150082" cy="811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3200" b="1" dirty="0">
                <a:ln w="12700" cmpd="sng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cs typeface="Calibri"/>
              </a:rPr>
              <a:t>Оператор </a:t>
            </a:r>
            <a:r>
              <a:rPr lang="ru-RU" sz="3200" b="1" dirty="0" err="1">
                <a:ln w="12700" cmpd="sng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cs typeface="Calibri"/>
              </a:rPr>
              <a:t>if</a:t>
            </a:r>
            <a:endParaRPr lang="en-US" dirty="0" err="1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45FE4F02-91BB-4249-96C9-FACF86B9D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208" y="1979261"/>
            <a:ext cx="6602046" cy="203773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5097A7-3DDA-42EE-B1B5-948D82531DB4}"/>
              </a:ext>
            </a:extLst>
          </p:cNvPr>
          <p:cNvSpPr/>
          <p:nvPr/>
        </p:nvSpPr>
        <p:spPr>
          <a:xfrm>
            <a:off x="1609104" y="4775016"/>
            <a:ext cx="9075613" cy="1348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4"/>
                </a:solidFill>
                <a:ea typeface="+mn-lt"/>
                <a:cs typeface="+mn-lt"/>
              </a:rPr>
              <a:t>     </a:t>
            </a:r>
            <a:r>
              <a:rPr lang="en-US" dirty="0" err="1">
                <a:solidFill>
                  <a:schemeClr val="accent4"/>
                </a:solidFill>
                <a:ea typeface="+mn-lt"/>
                <a:cs typeface="+mn-lt"/>
              </a:rPr>
              <a:t>Оператор</a:t>
            </a:r>
            <a:r>
              <a:rPr lang="en-US" dirty="0">
                <a:solidFill>
                  <a:schemeClr val="accent4"/>
                </a:solidFill>
                <a:ea typeface="+mn-lt"/>
                <a:cs typeface="+mn-lt"/>
              </a:rPr>
              <a:t> if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используется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для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проверки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условий</a:t>
            </a:r>
            <a:r>
              <a:rPr lang="en-US" dirty="0">
                <a:ea typeface="+mn-lt"/>
                <a:cs typeface="+mn-lt"/>
              </a:rPr>
              <a:t>:  </a:t>
            </a:r>
            <a:r>
              <a:rPr lang="en-US" dirty="0" err="1">
                <a:ea typeface="+mn-lt"/>
                <a:cs typeface="+mn-lt"/>
              </a:rPr>
              <a:t>если</a:t>
            </a:r>
            <a:r>
              <a:rPr lang="en-US" dirty="0">
                <a:ea typeface="+mn-lt"/>
                <a:cs typeface="+mn-lt"/>
              </a:rPr>
              <a:t> 1 </a:t>
            </a:r>
            <a:r>
              <a:rPr lang="en-US" dirty="0" err="1">
                <a:ea typeface="+mn-lt"/>
                <a:cs typeface="+mn-lt"/>
              </a:rPr>
              <a:t>условие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верно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выполняется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блок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выражений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называемый</a:t>
            </a:r>
            <a:r>
              <a:rPr lang="en-US" dirty="0">
                <a:ea typeface="+mn-lt"/>
                <a:cs typeface="+mn-lt"/>
              </a:rPr>
              <a:t> «if-</a:t>
            </a:r>
            <a:r>
              <a:rPr lang="en-US" dirty="0" err="1">
                <a:ea typeface="+mn-lt"/>
                <a:cs typeface="+mn-lt"/>
              </a:rPr>
              <a:t>блок</a:t>
            </a:r>
            <a:r>
              <a:rPr lang="en-US" dirty="0">
                <a:ea typeface="+mn-lt"/>
                <a:cs typeface="+mn-lt"/>
              </a:rPr>
              <a:t>»),  </a:t>
            </a:r>
            <a:r>
              <a:rPr lang="en-US" dirty="0" err="1">
                <a:ea typeface="+mn-lt"/>
                <a:cs typeface="+mn-lt"/>
              </a:rPr>
              <a:t>иначе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выполняется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другой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блок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выражений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называемый</a:t>
            </a:r>
            <a:r>
              <a:rPr lang="en-US" dirty="0">
                <a:ea typeface="+mn-lt"/>
                <a:cs typeface="+mn-lt"/>
              </a:rPr>
              <a:t> «else-</a:t>
            </a:r>
            <a:r>
              <a:rPr lang="en-US" dirty="0" err="1">
                <a:ea typeface="+mn-lt"/>
                <a:cs typeface="+mn-lt"/>
              </a:rPr>
              <a:t>блок</a:t>
            </a:r>
            <a:r>
              <a:rPr lang="en-US" dirty="0">
                <a:ea typeface="+mn-lt"/>
                <a:cs typeface="+mn-lt"/>
              </a:rPr>
              <a:t>»). </a:t>
            </a:r>
            <a:r>
              <a:rPr lang="en-US" dirty="0" err="1">
                <a:ea typeface="+mn-lt"/>
                <a:cs typeface="+mn-lt"/>
              </a:rPr>
              <a:t>Блок</a:t>
            </a:r>
            <a:r>
              <a:rPr lang="en-US" dirty="0">
                <a:ea typeface="+mn-lt"/>
                <a:cs typeface="+mn-lt"/>
              </a:rPr>
              <a:t> «else» </a:t>
            </a:r>
            <a:r>
              <a:rPr lang="en-US" dirty="0" err="1">
                <a:ea typeface="+mn-lt"/>
                <a:cs typeface="+mn-lt"/>
              </a:rPr>
              <a:t>является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необязательным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36230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4">
            <a:extLst>
              <a:ext uri="{FF2B5EF4-FFF2-40B4-BE49-F238E27FC236}">
                <a16:creationId xmlns:a16="http://schemas.microsoft.com/office/drawing/2014/main" id="{36CC0B9C-0EBE-4A1E-B58D-B636BD15693B}"/>
              </a:ext>
            </a:extLst>
          </p:cNvPr>
          <p:cNvSpPr/>
          <p:nvPr/>
        </p:nvSpPr>
        <p:spPr>
          <a:xfrm>
            <a:off x="569167" y="242596"/>
            <a:ext cx="11150082" cy="811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3200" b="1" dirty="0">
                <a:ln w="12700" cmpd="sng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cs typeface="Calibri"/>
              </a:rPr>
              <a:t>Оператор </a:t>
            </a:r>
            <a:r>
              <a:rPr lang="ru-RU" sz="3200" b="1" dirty="0" err="1">
                <a:ln w="12700" cmpd="sng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cs typeface="Calibri"/>
              </a:rPr>
              <a:t>while</a:t>
            </a:r>
            <a:endParaRPr lang="en-US" dirty="0" err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5097A7-3DDA-42EE-B1B5-948D82531DB4}"/>
              </a:ext>
            </a:extLst>
          </p:cNvPr>
          <p:cNvSpPr/>
          <p:nvPr/>
        </p:nvSpPr>
        <p:spPr>
          <a:xfrm>
            <a:off x="1609104" y="4775016"/>
            <a:ext cx="9075613" cy="1348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>
                <a:solidFill>
                  <a:schemeClr val="accent4"/>
                </a:solidFill>
                <a:ea typeface="+mn-lt"/>
                <a:cs typeface="+mn-lt"/>
              </a:rPr>
              <a:t>     </a:t>
            </a:r>
            <a:r>
              <a:rPr lang="en-US" dirty="0" err="1">
                <a:solidFill>
                  <a:schemeClr val="accent4"/>
                </a:solidFill>
                <a:ea typeface="+mn-lt"/>
                <a:cs typeface="+mn-lt"/>
              </a:rPr>
              <a:t>Оператор</a:t>
            </a:r>
            <a:r>
              <a:rPr lang="en-US" dirty="0">
                <a:solidFill>
                  <a:schemeClr val="accent4"/>
                </a:solidFill>
                <a:ea typeface="+mn-lt"/>
                <a:cs typeface="+mn-lt"/>
              </a:rPr>
              <a:t> while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позволяет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многократно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выполнять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блок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команд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тех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пор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пока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выполняется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некоторое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условие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Это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один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из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так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называемых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операторов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цикла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Он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также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может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иметь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необязательный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пункт</a:t>
            </a:r>
            <a:r>
              <a:rPr lang="en-US" dirty="0">
                <a:ea typeface="+mn-lt"/>
                <a:cs typeface="+mn-lt"/>
              </a:rPr>
              <a:t> else .</a:t>
            </a:r>
            <a:endParaRPr lang="en-US" dirty="0" err="1">
              <a:ea typeface="+mn-lt"/>
              <a:cs typeface="+mn-lt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8F47AF6-9EFF-4AD6-A7DB-B0EA256AC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044" y="1418635"/>
            <a:ext cx="5626031" cy="29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64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4">
            <a:extLst>
              <a:ext uri="{FF2B5EF4-FFF2-40B4-BE49-F238E27FC236}">
                <a16:creationId xmlns:a16="http://schemas.microsoft.com/office/drawing/2014/main" id="{36CC0B9C-0EBE-4A1E-B58D-B636BD15693B}"/>
              </a:ext>
            </a:extLst>
          </p:cNvPr>
          <p:cNvSpPr/>
          <p:nvPr/>
        </p:nvSpPr>
        <p:spPr>
          <a:xfrm>
            <a:off x="569167" y="242596"/>
            <a:ext cx="11150082" cy="811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3200" b="1" dirty="0">
                <a:ln w="12700" cmpd="sng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cs typeface="Calibri"/>
              </a:rPr>
              <a:t>Цикл </a:t>
            </a:r>
            <a:r>
              <a:rPr lang="ru-RU" sz="3200" b="1" dirty="0" err="1">
                <a:ln w="12700" cmpd="sng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cs typeface="Calibri"/>
              </a:rPr>
              <a:t>for</a:t>
            </a:r>
            <a:endParaRPr lang="en-US" dirty="0" err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5097A7-3DDA-42EE-B1B5-948D82531DB4}"/>
              </a:ext>
            </a:extLst>
          </p:cNvPr>
          <p:cNvSpPr/>
          <p:nvPr/>
        </p:nvSpPr>
        <p:spPr>
          <a:xfrm>
            <a:off x="1679988" y="4721853"/>
            <a:ext cx="9075613" cy="11177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>
                <a:solidFill>
                  <a:schemeClr val="accent4"/>
                </a:solidFill>
                <a:ea typeface="+mn-lt"/>
                <a:cs typeface="+mn-lt"/>
              </a:rPr>
              <a:t>     </a:t>
            </a:r>
            <a:r>
              <a:rPr lang="en-US" dirty="0" err="1">
                <a:solidFill>
                  <a:schemeClr val="accent4"/>
                </a:solidFill>
                <a:ea typeface="+mn-lt"/>
                <a:cs typeface="+mn-lt"/>
              </a:rPr>
              <a:t>Оператор</a:t>
            </a:r>
            <a:r>
              <a:rPr lang="en-US" dirty="0">
                <a:solidFill>
                  <a:schemeClr val="accent4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accent4"/>
                </a:solidFill>
                <a:ea typeface="+mn-lt"/>
                <a:cs typeface="+mn-lt"/>
              </a:rPr>
              <a:t>for..in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также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является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оператором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цикла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который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осуществляет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итерацию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последовательности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объектов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т.е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проходит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через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каждый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элемент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последовательности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 err="1">
              <a:ea typeface="+mn-lt"/>
              <a:cs typeface="+mn-lt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D9A9E91B-0A48-4281-A606-537DC8548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180" y="2178558"/>
            <a:ext cx="4824046" cy="143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4">
            <a:extLst>
              <a:ext uri="{FF2B5EF4-FFF2-40B4-BE49-F238E27FC236}">
                <a16:creationId xmlns:a16="http://schemas.microsoft.com/office/drawing/2014/main" id="{36CC0B9C-0EBE-4A1E-B58D-B636BD15693B}"/>
              </a:ext>
            </a:extLst>
          </p:cNvPr>
          <p:cNvSpPr/>
          <p:nvPr/>
        </p:nvSpPr>
        <p:spPr>
          <a:xfrm>
            <a:off x="569167" y="242596"/>
            <a:ext cx="11150082" cy="811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3200" b="1" dirty="0">
                <a:ln w="12700" cmpd="sng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a typeface="+mn-lt"/>
                <a:cs typeface="+mn-lt"/>
              </a:rPr>
              <a:t>Оператор </a:t>
            </a:r>
            <a:r>
              <a:rPr lang="ru-RU" sz="3200" b="1" dirty="0" err="1">
                <a:ln w="12700" cmpd="sng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a typeface="+mn-lt"/>
                <a:cs typeface="+mn-lt"/>
              </a:rPr>
              <a:t>break</a:t>
            </a:r>
            <a:endParaRPr lang="ru-RU" sz="3200" b="1" dirty="0" err="1">
              <a:ln w="12700" cmpd="sng">
                <a:solidFill>
                  <a:srgbClr val="FFC000"/>
                </a:solidFill>
                <a:prstDash val="solid"/>
              </a:ln>
              <a:solidFill>
                <a:srgbClr val="FFC000"/>
              </a:solidFill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5097A7-3DDA-42EE-B1B5-948D82531DB4}"/>
              </a:ext>
            </a:extLst>
          </p:cNvPr>
          <p:cNvSpPr/>
          <p:nvPr/>
        </p:nvSpPr>
        <p:spPr>
          <a:xfrm>
            <a:off x="1609104" y="4775016"/>
            <a:ext cx="9075613" cy="1348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>
                <a:solidFill>
                  <a:schemeClr val="accent4"/>
                </a:solidFill>
                <a:ea typeface="+mn-lt"/>
                <a:cs typeface="+mn-lt"/>
              </a:rPr>
              <a:t>     </a:t>
            </a:r>
            <a:r>
              <a:rPr lang="en-US" dirty="0" err="1">
                <a:solidFill>
                  <a:schemeClr val="accent4"/>
                </a:solidFill>
                <a:ea typeface="+mn-lt"/>
                <a:cs typeface="+mn-lt"/>
              </a:rPr>
              <a:t>Оператор</a:t>
            </a:r>
            <a:r>
              <a:rPr lang="en-US" dirty="0">
                <a:solidFill>
                  <a:schemeClr val="accent4"/>
                </a:solidFill>
                <a:ea typeface="+mn-lt"/>
                <a:cs typeface="+mn-lt"/>
              </a:rPr>
              <a:t> break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служит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для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прерывания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цикла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т.е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остановки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выполнения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команд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даже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если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условие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выполнения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цикла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ещё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приняло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значения</a:t>
            </a:r>
            <a:r>
              <a:rPr lang="en-US" dirty="0">
                <a:ea typeface="+mn-lt"/>
                <a:cs typeface="+mn-lt"/>
              </a:rPr>
              <a:t> False </a:t>
            </a:r>
            <a:r>
              <a:rPr lang="en-US" dirty="0" err="1">
                <a:ea typeface="+mn-lt"/>
                <a:cs typeface="+mn-lt"/>
              </a:rPr>
              <a:t>или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последовательность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элементов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закончилась</a:t>
            </a:r>
            <a:r>
              <a:rPr lang="en-US" dirty="0">
                <a:ea typeface="+mn-lt"/>
                <a:cs typeface="+mn-lt"/>
              </a:rPr>
              <a:t>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58FA52E-3203-4CCA-BBE9-4FB227E6A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92" y="1861240"/>
            <a:ext cx="7129584" cy="173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8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A105D8-8AFD-4DFC-B91A-D2F61D476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4" name="Google Shape;94;p2"/>
          <p:cNvSpPr/>
          <p:nvPr/>
        </p:nvSpPr>
        <p:spPr>
          <a:xfrm>
            <a:off x="1674305" y="5221608"/>
            <a:ext cx="9473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err="1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Программа</a:t>
            </a:r>
            <a:r>
              <a:rPr lang="en-US" sz="2000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err="1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наноспутникового</a:t>
            </a:r>
            <a:r>
              <a:rPr lang="en-US" sz="2000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err="1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образования</a:t>
            </a:r>
            <a:r>
              <a:rPr lang="en-US" sz="2000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err="1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UniSat</a:t>
            </a:r>
            <a:r>
              <a:rPr lang="en-US" sz="2000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err="1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для</a:t>
            </a:r>
            <a:r>
              <a:rPr lang="en-US" sz="2000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err="1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девочек</a:t>
            </a:r>
            <a:r>
              <a:rPr lang="en-US" sz="2000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 (UNEPG) </a:t>
            </a:r>
            <a:r>
              <a:rPr lang="en-US" sz="2000" err="1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является</a:t>
            </a:r>
            <a:r>
              <a:rPr lang="en-US" sz="2000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err="1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совместным</a:t>
            </a:r>
            <a:r>
              <a:rPr lang="en-US" sz="2000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err="1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проектом</a:t>
            </a:r>
            <a:r>
              <a:rPr lang="en-US" sz="2000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 ЮНИСЕФ в </a:t>
            </a:r>
            <a:r>
              <a:rPr lang="en-US" sz="2000" err="1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Казахстане</a:t>
            </a:r>
            <a:r>
              <a:rPr lang="en-US" sz="2000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 и </a:t>
            </a:r>
            <a:r>
              <a:rPr lang="en-US" sz="2000" err="1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Научного</a:t>
            </a:r>
            <a:r>
              <a:rPr lang="en-US" sz="2000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err="1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парка</a:t>
            </a:r>
            <a:r>
              <a:rPr lang="en-US" sz="2000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err="1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Казахского</a:t>
            </a:r>
            <a:r>
              <a:rPr lang="en-US" sz="2000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err="1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национального</a:t>
            </a:r>
            <a:r>
              <a:rPr lang="en-US" sz="2000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err="1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университета</a:t>
            </a:r>
            <a:r>
              <a:rPr lang="en-US" sz="2000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err="1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имени</a:t>
            </a:r>
            <a:r>
              <a:rPr lang="en-US" sz="2000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err="1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Аль</a:t>
            </a:r>
            <a:r>
              <a:rPr lang="en-US" sz="2000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–</a:t>
            </a:r>
            <a:r>
              <a:rPr lang="en-US" sz="2000" err="1">
                <a:solidFill>
                  <a:srgbClr val="074D67"/>
                </a:solidFill>
                <a:latin typeface="Poppins"/>
                <a:ea typeface="Poppins"/>
                <a:cs typeface="Poppins"/>
                <a:sym typeface="Poppins"/>
              </a:rPr>
              <a:t>Фараби</a:t>
            </a:r>
            <a:endParaRPr sz="2000">
              <a:solidFill>
                <a:srgbClr val="074D6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>
              <a:solidFill>
                <a:srgbClr val="074D6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560914" y="0"/>
            <a:ext cx="11352942" cy="1613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414"/>
              </a:buClr>
              <a:buSzPts val="2800"/>
              <a:buFont typeface="Poppins"/>
              <a:buNone/>
            </a:pPr>
            <a:r>
              <a:rPr lang="en-US" sz="2800">
                <a:solidFill>
                  <a:srgbClr val="FCB414"/>
                </a:solidFill>
                <a:latin typeface="Poppins"/>
                <a:ea typeface="Poppins"/>
                <a:cs typeface="Poppins"/>
                <a:sym typeface="Poppins"/>
              </a:rPr>
              <a:t>Запустите свои мечты:</a:t>
            </a:r>
            <a:r>
              <a:rPr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Образовательная программа для девочек с наноспутником UniSat </a:t>
            </a:r>
            <a:endParaRPr sz="2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Down 20">
            <a:extLst>
              <a:ext uri="{FF2B5EF4-FFF2-40B4-BE49-F238E27FC236}">
                <a16:creationId xmlns:a16="http://schemas.microsoft.com/office/drawing/2014/main" id="{AC2CE21A-CCE0-41E2-8C7D-1448F3478624}"/>
              </a:ext>
            </a:extLst>
          </p:cNvPr>
          <p:cNvSpPr/>
          <p:nvPr/>
        </p:nvSpPr>
        <p:spPr>
          <a:xfrm>
            <a:off x="6641810" y="1417841"/>
            <a:ext cx="487325" cy="3845441"/>
          </a:xfrm>
          <a:prstGeom prst="downArrow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rgbClr val="FF6C3A"/>
              </a:solidFill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026A42-6FBC-4ED2-9FB2-135803A9C083}"/>
              </a:ext>
            </a:extLst>
          </p:cNvPr>
          <p:cNvSpPr txBox="1"/>
          <p:nvPr/>
        </p:nvSpPr>
        <p:spPr>
          <a:xfrm>
            <a:off x="7126240" y="2636483"/>
            <a:ext cx="42406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dirty="0" err="1"/>
              <a:t>Процесс</a:t>
            </a:r>
            <a:r>
              <a:rPr lang="en-US" sz="2800" i="1" dirty="0"/>
              <a:t> </a:t>
            </a:r>
            <a:r>
              <a:rPr lang="en-US" sz="2800" i="1" dirty="0" err="1"/>
              <a:t>исполнения</a:t>
            </a:r>
            <a:r>
              <a:rPr lang="en-US" sz="2800" i="1" dirty="0"/>
              <a:t> </a:t>
            </a:r>
            <a:r>
              <a:rPr lang="en-US" sz="2800" i="1" dirty="0" err="1"/>
              <a:t>кода</a:t>
            </a:r>
            <a:endParaRPr lang="en-US" sz="2800" i="1"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46C400-3D3D-464B-8CCF-22C38967657B}"/>
              </a:ext>
            </a:extLst>
          </p:cNvPr>
          <p:cNvSpPr/>
          <p:nvPr/>
        </p:nvSpPr>
        <p:spPr>
          <a:xfrm>
            <a:off x="1061120" y="961382"/>
            <a:ext cx="888545" cy="918307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cs typeface="Calibri"/>
              </a:rPr>
              <a:t>a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2E16D506-54A2-4854-849F-8E49BCC0179D}"/>
              </a:ext>
            </a:extLst>
          </p:cNvPr>
          <p:cNvSpPr txBox="1"/>
          <p:nvPr/>
        </p:nvSpPr>
        <p:spPr>
          <a:xfrm>
            <a:off x="4625963" y="174118"/>
            <a:ext cx="403622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cs typeface="Calibri"/>
              </a:rPr>
              <a:t>Поток</a:t>
            </a:r>
            <a:r>
              <a:rPr lang="en-US" sz="2400" b="1" dirty="0">
                <a:cs typeface="Calibri"/>
              </a:rPr>
              <a:t> </a:t>
            </a:r>
            <a:r>
              <a:rPr lang="en-US" sz="2400" b="1" dirty="0" err="1">
                <a:cs typeface="Calibri"/>
              </a:rPr>
              <a:t>команд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46CA03E-8A6F-4072-9587-276E8B036043}"/>
              </a:ext>
            </a:extLst>
          </p:cNvPr>
          <p:cNvSpPr/>
          <p:nvPr/>
        </p:nvSpPr>
        <p:spPr>
          <a:xfrm>
            <a:off x="1061120" y="2281591"/>
            <a:ext cx="888545" cy="918307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cs typeface="Calibri"/>
              </a:rPr>
              <a:t>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2682C-3151-40B3-99BC-AAE7E7DB71E4}"/>
              </a:ext>
            </a:extLst>
          </p:cNvPr>
          <p:cNvSpPr txBox="1"/>
          <p:nvPr/>
        </p:nvSpPr>
        <p:spPr>
          <a:xfrm>
            <a:off x="1995377" y="111819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= 3</a:t>
            </a:r>
            <a:endParaRPr lang="en-US" sz="3600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B1A12-B2D1-43F8-B7E0-35D969D3734C}"/>
              </a:ext>
            </a:extLst>
          </p:cNvPr>
          <p:cNvSpPr txBox="1"/>
          <p:nvPr/>
        </p:nvSpPr>
        <p:spPr>
          <a:xfrm>
            <a:off x="1995377" y="240295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= 2</a:t>
            </a:r>
            <a:endParaRPr lang="en-US" sz="3600" dirty="0">
              <a:cs typeface="Calibri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A224D9-6146-41C5-B3C7-179236DC97F8}"/>
              </a:ext>
            </a:extLst>
          </p:cNvPr>
          <p:cNvSpPr/>
          <p:nvPr/>
        </p:nvSpPr>
        <p:spPr>
          <a:xfrm>
            <a:off x="1061120" y="3663823"/>
            <a:ext cx="888545" cy="918307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cs typeface="Calibri"/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E4B62-A989-47E2-B5E9-CD731F8AA272}"/>
              </a:ext>
            </a:extLst>
          </p:cNvPr>
          <p:cNvSpPr txBox="1"/>
          <p:nvPr/>
        </p:nvSpPr>
        <p:spPr>
          <a:xfrm>
            <a:off x="1995377" y="3794052"/>
            <a:ext cx="4306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=</a:t>
            </a:r>
            <a:endParaRPr lang="en-US" sz="3600" dirty="0">
              <a:cs typeface="Calibri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A3CB1F8-41B4-4E26-87F8-F8D8E074D27A}"/>
              </a:ext>
            </a:extLst>
          </p:cNvPr>
          <p:cNvSpPr/>
          <p:nvPr/>
        </p:nvSpPr>
        <p:spPr>
          <a:xfrm>
            <a:off x="2478794" y="3663823"/>
            <a:ext cx="888545" cy="918307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cs typeface="Calibri"/>
              </a:rPr>
              <a:t>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D8BABD-F346-48CB-AB2D-2BB44B0F870E}"/>
              </a:ext>
            </a:extLst>
          </p:cNvPr>
          <p:cNvSpPr/>
          <p:nvPr/>
        </p:nvSpPr>
        <p:spPr>
          <a:xfrm>
            <a:off x="4233166" y="3663823"/>
            <a:ext cx="888545" cy="918307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cs typeface="Calibri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DB55E-ADE7-400F-8B85-EE519612D6C4}"/>
              </a:ext>
            </a:extLst>
          </p:cNvPr>
          <p:cNvSpPr txBox="1"/>
          <p:nvPr/>
        </p:nvSpPr>
        <p:spPr>
          <a:xfrm>
            <a:off x="3581400" y="3794052"/>
            <a:ext cx="4306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Calibri"/>
              </a:rPr>
              <a:t>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DD064-DB6F-4BD8-8E2C-33403A659749}"/>
              </a:ext>
            </a:extLst>
          </p:cNvPr>
          <p:cNvSpPr txBox="1"/>
          <p:nvPr/>
        </p:nvSpPr>
        <p:spPr>
          <a:xfrm>
            <a:off x="1058382" y="517849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print(            )</a:t>
            </a:r>
            <a:endParaRPr lang="en-US" sz="3600" dirty="0"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44B9FD6-171C-4C22-8FC1-A61B70D60455}"/>
              </a:ext>
            </a:extLst>
          </p:cNvPr>
          <p:cNvSpPr/>
          <p:nvPr/>
        </p:nvSpPr>
        <p:spPr>
          <a:xfrm>
            <a:off x="2345886" y="5028335"/>
            <a:ext cx="888545" cy="918307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cs typeface="Calibri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F692E-2074-49BF-A4DD-8B54D5647945}"/>
              </a:ext>
            </a:extLst>
          </p:cNvPr>
          <p:cNvSpPr txBox="1"/>
          <p:nvPr/>
        </p:nvSpPr>
        <p:spPr>
          <a:xfrm>
            <a:off x="3832816" y="517960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FF6C3A"/>
                </a:solidFill>
              </a:rPr>
              <a:t>=&gt; 5</a:t>
            </a:r>
            <a:endParaRPr lang="en-US">
              <a:solidFill>
                <a:srgbClr val="FF6C3A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951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0EDDC26-BB08-4EBE-9C32-E1E951A5D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94" y="1424688"/>
            <a:ext cx="4913328" cy="33198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B066970-94B9-494C-800D-541F18AA3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56" t="1394" r="715" b="-1742"/>
          <a:stretch/>
        </p:blipFill>
        <p:spPr>
          <a:xfrm>
            <a:off x="6844324" y="1426323"/>
            <a:ext cx="4922071" cy="33215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85A95-331F-4ECF-9BCB-DF09ECCD069C}"/>
              </a:ext>
            </a:extLst>
          </p:cNvPr>
          <p:cNvSpPr txBox="1"/>
          <p:nvPr/>
        </p:nvSpPr>
        <p:spPr>
          <a:xfrm>
            <a:off x="5055809" y="164349"/>
            <a:ext cx="403622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cs typeface="Calibri"/>
              </a:rPr>
              <a:t>Поток</a:t>
            </a:r>
            <a:r>
              <a:rPr lang="en-US" sz="2400" b="1" dirty="0">
                <a:cs typeface="Calibri"/>
              </a:rPr>
              <a:t> </a:t>
            </a:r>
            <a:r>
              <a:rPr lang="en-US" sz="2400" b="1" dirty="0" err="1">
                <a:cs typeface="Calibri"/>
              </a:rPr>
              <a:t>команд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78A86-3D30-48D5-B40B-15B41995B072}"/>
              </a:ext>
            </a:extLst>
          </p:cNvPr>
          <p:cNvSpPr txBox="1"/>
          <p:nvPr/>
        </p:nvSpPr>
        <p:spPr>
          <a:xfrm>
            <a:off x="1461476" y="5115170"/>
            <a:ext cx="34172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print("</a:t>
            </a:r>
            <a:r>
              <a:rPr lang="en-US" sz="2800" dirty="0" err="1">
                <a:cs typeface="Calibri"/>
              </a:rPr>
              <a:t>Доброе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утро</a:t>
            </a:r>
            <a:r>
              <a:rPr lang="en-US" sz="2800" dirty="0">
                <a:cs typeface="Calibri"/>
              </a:rPr>
              <a:t>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7DA238-B73B-40A9-B1E7-38FD8EE59944}"/>
              </a:ext>
            </a:extLst>
          </p:cNvPr>
          <p:cNvSpPr txBox="1"/>
          <p:nvPr/>
        </p:nvSpPr>
        <p:spPr>
          <a:xfrm>
            <a:off x="7596552" y="5115170"/>
            <a:ext cx="37201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print("</a:t>
            </a:r>
            <a:r>
              <a:rPr lang="en-US" sz="2800" dirty="0" err="1">
                <a:cs typeface="Calibri"/>
              </a:rPr>
              <a:t>Добрый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вечер</a:t>
            </a:r>
            <a:r>
              <a:rPr lang="en-US" sz="2800" dirty="0">
                <a:cs typeface="Calibri"/>
              </a:rPr>
              <a:t> ")</a:t>
            </a:r>
          </a:p>
        </p:txBody>
      </p:sp>
    </p:spTree>
    <p:extLst>
      <p:ext uri="{BB962C8B-B14F-4D97-AF65-F5344CB8AC3E}">
        <p14:creationId xmlns:p14="http://schemas.microsoft.com/office/powerpoint/2010/main" val="86547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35209-BAEE-4C53-B2E2-84DD0F454FDC}"/>
              </a:ext>
            </a:extLst>
          </p:cNvPr>
          <p:cNvSpPr txBox="1"/>
          <p:nvPr/>
        </p:nvSpPr>
        <p:spPr>
          <a:xfrm>
            <a:off x="3766271" y="135041"/>
            <a:ext cx="466145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cs typeface="Calibri"/>
              </a:rPr>
              <a:t>Операторы</a:t>
            </a:r>
            <a:r>
              <a:rPr lang="en-US" sz="2400" b="1" dirty="0">
                <a:cs typeface="Calibri"/>
              </a:rPr>
              <a:t> </a:t>
            </a:r>
            <a:r>
              <a:rPr lang="en-US" sz="2400" b="1" dirty="0" err="1">
                <a:cs typeface="Calibri"/>
              </a:rPr>
              <a:t>управления</a:t>
            </a:r>
            <a:r>
              <a:rPr lang="en-US" sz="2400" b="1" dirty="0">
                <a:cs typeface="Calibri"/>
              </a:rPr>
              <a:t> </a:t>
            </a:r>
            <a:r>
              <a:rPr lang="en-US" sz="2400" b="1" dirty="0" err="1">
                <a:cs typeface="Calibri"/>
              </a:rPr>
              <a:t>потоком</a:t>
            </a:r>
            <a:endParaRPr lang="en-US" dirty="0" err="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D962177-732B-4684-8252-7BA92B24DA02}"/>
              </a:ext>
            </a:extLst>
          </p:cNvPr>
          <p:cNvSpPr/>
          <p:nvPr/>
        </p:nvSpPr>
        <p:spPr>
          <a:xfrm>
            <a:off x="2317261" y="1897184"/>
            <a:ext cx="2110153" cy="1797538"/>
          </a:xfrm>
          <a:prstGeom prst="ellipse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FF"/>
                </a:solidFill>
                <a:cs typeface="Calibri"/>
              </a:rPr>
              <a:t>IF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D57FFD7-7428-4F14-A268-598B22850F17}"/>
              </a:ext>
            </a:extLst>
          </p:cNvPr>
          <p:cNvSpPr/>
          <p:nvPr/>
        </p:nvSpPr>
        <p:spPr>
          <a:xfrm>
            <a:off x="5003798" y="1897183"/>
            <a:ext cx="2080845" cy="1904998"/>
          </a:xfrm>
          <a:prstGeom prst="ellipse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dirty="0">
                <a:cs typeface="Calibri"/>
              </a:rPr>
              <a:t>FOR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62708E-07B5-4485-9CE8-694C49C210B1}"/>
              </a:ext>
            </a:extLst>
          </p:cNvPr>
          <p:cNvSpPr/>
          <p:nvPr/>
        </p:nvSpPr>
        <p:spPr>
          <a:xfrm>
            <a:off x="7768489" y="1897183"/>
            <a:ext cx="2080846" cy="1904999"/>
          </a:xfrm>
          <a:prstGeom prst="ellipse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dirty="0">
                <a:cs typeface="Calibri"/>
              </a:rPr>
              <a:t>WHILE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42F4B1E-DD3D-4F09-B323-B0EFE14BDAB7}"/>
              </a:ext>
            </a:extLst>
          </p:cNvPr>
          <p:cNvSpPr/>
          <p:nvPr/>
        </p:nvSpPr>
        <p:spPr>
          <a:xfrm>
            <a:off x="5801174" y="904131"/>
            <a:ext cx="488461" cy="762000"/>
          </a:xfrm>
          <a:prstGeom prst="downArrow">
            <a:avLst/>
          </a:prstGeom>
          <a:solidFill>
            <a:srgbClr val="001D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9495F79-D4D5-441B-B40D-BF58944B4F80}"/>
              </a:ext>
            </a:extLst>
          </p:cNvPr>
          <p:cNvSpPr/>
          <p:nvPr/>
        </p:nvSpPr>
        <p:spPr>
          <a:xfrm rot="2040000">
            <a:off x="3886404" y="767362"/>
            <a:ext cx="488461" cy="762000"/>
          </a:xfrm>
          <a:prstGeom prst="downArrow">
            <a:avLst/>
          </a:prstGeom>
          <a:solidFill>
            <a:srgbClr val="001D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501D2F4-8686-44F0-B965-47C8056EE88D}"/>
              </a:ext>
            </a:extLst>
          </p:cNvPr>
          <p:cNvSpPr/>
          <p:nvPr/>
        </p:nvSpPr>
        <p:spPr>
          <a:xfrm rot="-2100000">
            <a:off x="7520557" y="835745"/>
            <a:ext cx="488461" cy="762000"/>
          </a:xfrm>
          <a:prstGeom prst="downArrow">
            <a:avLst/>
          </a:prstGeom>
          <a:solidFill>
            <a:srgbClr val="001D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1D7D475E-EB9F-4C23-B432-68BBA9953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4264699"/>
            <a:ext cx="2743200" cy="2060448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2A0B484-8518-44DB-BCFE-0732439C2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478" y="4269398"/>
            <a:ext cx="3055815" cy="205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3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914CE9F-B200-4131-B05F-10062F3E9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31" y="1772098"/>
            <a:ext cx="3641969" cy="24834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64EB53-71BC-49E6-A1AA-2725FE67D57F}"/>
              </a:ext>
            </a:extLst>
          </p:cNvPr>
          <p:cNvSpPr txBox="1"/>
          <p:nvPr/>
        </p:nvSpPr>
        <p:spPr>
          <a:xfrm>
            <a:off x="4792784" y="2116016"/>
            <a:ext cx="23035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"Hello world!"</a:t>
            </a:r>
            <a:endParaRPr lang="en-US" sz="2800" dirty="0">
              <a:cs typeface="Calibri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850508-705B-48AF-A11D-5069B7D40207}"/>
              </a:ext>
            </a:extLst>
          </p:cNvPr>
          <p:cNvSpPr/>
          <p:nvPr/>
        </p:nvSpPr>
        <p:spPr>
          <a:xfrm>
            <a:off x="4909518" y="2772713"/>
            <a:ext cx="2061306" cy="488461"/>
          </a:xfrm>
          <a:prstGeom prst="rightArrow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A83B45-7864-4ADD-84AF-D4A1A1591FAA}"/>
              </a:ext>
            </a:extLst>
          </p:cNvPr>
          <p:cNvSpPr/>
          <p:nvPr/>
        </p:nvSpPr>
        <p:spPr>
          <a:xfrm>
            <a:off x="7713967" y="2559900"/>
            <a:ext cx="1328160" cy="918307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cs typeface="Calibri"/>
              </a:rPr>
              <a:t>string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B53EC-2EDF-4D0C-BA2F-7D147BDE3D52}"/>
              </a:ext>
            </a:extLst>
          </p:cNvPr>
          <p:cNvSpPr txBox="1"/>
          <p:nvPr/>
        </p:nvSpPr>
        <p:spPr>
          <a:xfrm>
            <a:off x="9110784" y="2741246"/>
            <a:ext cx="26943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= "Hello world!"</a:t>
            </a:r>
            <a:endParaRPr lang="en-US" sz="2800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4A33DB-3E01-41BE-A3AF-9CEDF76F72C3}"/>
              </a:ext>
            </a:extLst>
          </p:cNvPr>
          <p:cNvSpPr txBox="1"/>
          <p:nvPr/>
        </p:nvSpPr>
        <p:spPr>
          <a:xfrm>
            <a:off x="4840886" y="125272"/>
            <a:ext cx="251222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cs typeface="Calibri"/>
              </a:rPr>
              <a:t>Функция</a:t>
            </a:r>
            <a:r>
              <a:rPr lang="en-US" sz="2400" b="1" dirty="0">
                <a:cs typeface="Calibri"/>
              </a:rPr>
              <a:t> input()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F1189-9935-4265-852E-6B04548AC9D8}"/>
              </a:ext>
            </a:extLst>
          </p:cNvPr>
          <p:cNvSpPr txBox="1"/>
          <p:nvPr/>
        </p:nvSpPr>
        <p:spPr>
          <a:xfrm>
            <a:off x="1676400" y="5281246"/>
            <a:ext cx="92592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/>
              <a:t>За</a:t>
            </a:r>
            <a:r>
              <a:rPr lang="en-US" sz="2000" dirty="0"/>
              <a:t> </a:t>
            </a:r>
            <a:r>
              <a:rPr lang="en-US" sz="2000" dirty="0" err="1"/>
              <a:t>ввод</a:t>
            </a:r>
            <a:r>
              <a:rPr lang="en-US" sz="2000" dirty="0"/>
              <a:t> в </a:t>
            </a:r>
            <a:r>
              <a:rPr lang="en-US" sz="2000" dirty="0" err="1"/>
              <a:t>программу</a:t>
            </a:r>
            <a:r>
              <a:rPr lang="en-US" sz="2000" dirty="0"/>
              <a:t> </a:t>
            </a:r>
            <a:r>
              <a:rPr lang="en-US" sz="2000" dirty="0" err="1"/>
              <a:t>данных</a:t>
            </a:r>
            <a:r>
              <a:rPr lang="en-US" sz="2000" dirty="0"/>
              <a:t> с </a:t>
            </a:r>
            <a:r>
              <a:rPr lang="en-US" sz="2000" dirty="0" err="1"/>
              <a:t>клавиатуры</a:t>
            </a:r>
            <a:r>
              <a:rPr lang="en-US" sz="2000" dirty="0"/>
              <a:t> в Python </a:t>
            </a:r>
            <a:r>
              <a:rPr lang="en-US" sz="2000" dirty="0" err="1"/>
              <a:t>отвечает</a:t>
            </a:r>
            <a:r>
              <a:rPr lang="en-US" sz="2000" dirty="0"/>
              <a:t> </a:t>
            </a:r>
            <a:r>
              <a:rPr lang="en-US" sz="2000" dirty="0" err="1"/>
              <a:t>функция</a:t>
            </a:r>
            <a:r>
              <a:rPr lang="en-US" sz="2000" dirty="0"/>
              <a:t> </a:t>
            </a:r>
            <a:r>
              <a:rPr lang="en-US" sz="2000" b="1" dirty="0">
                <a:solidFill>
                  <a:srgbClr val="FF6C3A"/>
                </a:solidFill>
              </a:rPr>
              <a:t>input()</a:t>
            </a:r>
            <a:r>
              <a:rPr lang="en-US" sz="2000" dirty="0"/>
              <a:t>. 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561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C4A33DB-3E01-41BE-A3AF-9CEDF76F72C3}"/>
              </a:ext>
            </a:extLst>
          </p:cNvPr>
          <p:cNvSpPr txBox="1"/>
          <p:nvPr/>
        </p:nvSpPr>
        <p:spPr>
          <a:xfrm>
            <a:off x="5221886" y="95964"/>
            <a:ext cx="1935838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cs typeface="Calibri"/>
              </a:rPr>
              <a:t>Оператор</a:t>
            </a:r>
            <a:r>
              <a:rPr lang="en-US" sz="2400" b="1" dirty="0">
                <a:cs typeface="Calibri"/>
              </a:rPr>
              <a:t> if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F1189-9935-4265-852E-6B04548AC9D8}"/>
              </a:ext>
            </a:extLst>
          </p:cNvPr>
          <p:cNvSpPr txBox="1"/>
          <p:nvPr/>
        </p:nvSpPr>
        <p:spPr>
          <a:xfrm>
            <a:off x="1862015" y="5300784"/>
            <a:ext cx="925927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ea typeface="+mn-lt"/>
                <a:cs typeface="+mn-lt"/>
              </a:rPr>
              <a:t>Оператор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b="1" dirty="0">
                <a:solidFill>
                  <a:srgbClr val="FF6C3A"/>
                </a:solidFill>
                <a:ea typeface="+mn-lt"/>
                <a:cs typeface="+mn-lt"/>
              </a:rPr>
              <a:t>if </a:t>
            </a:r>
            <a:r>
              <a:rPr lang="en-US" sz="2000" dirty="0" err="1">
                <a:ea typeface="+mn-lt"/>
                <a:cs typeface="+mn-lt"/>
              </a:rPr>
              <a:t>используется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для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проверки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условий</a:t>
            </a:r>
            <a:r>
              <a:rPr lang="en-US" sz="2000" dirty="0">
                <a:ea typeface="+mn-lt"/>
                <a:cs typeface="+mn-lt"/>
              </a:rPr>
              <a:t>: </a:t>
            </a:r>
            <a:r>
              <a:rPr lang="en-US" sz="2000" dirty="0" err="1">
                <a:ea typeface="+mn-lt"/>
                <a:cs typeface="+mn-lt"/>
              </a:rPr>
              <a:t>если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условие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верно</a:t>
            </a:r>
            <a:r>
              <a:rPr lang="en-US" sz="2000" dirty="0">
                <a:ea typeface="+mn-lt"/>
                <a:cs typeface="+mn-lt"/>
              </a:rPr>
              <a:t> , </a:t>
            </a:r>
            <a:r>
              <a:rPr lang="en-US" sz="2000" dirty="0" err="1">
                <a:ea typeface="+mn-lt"/>
                <a:cs typeface="+mn-lt"/>
              </a:rPr>
              <a:t>выполняется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блок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выражений</a:t>
            </a:r>
            <a:r>
              <a:rPr lang="en-US" sz="2000" dirty="0">
                <a:ea typeface="+mn-lt"/>
                <a:cs typeface="+mn-lt"/>
              </a:rPr>
              <a:t> (</a:t>
            </a:r>
            <a:r>
              <a:rPr lang="en-US" sz="2000" dirty="0" err="1">
                <a:ea typeface="+mn-lt"/>
                <a:cs typeface="+mn-lt"/>
              </a:rPr>
              <a:t>называемый</a:t>
            </a:r>
            <a:r>
              <a:rPr lang="en-US" sz="2000" dirty="0">
                <a:ea typeface="+mn-lt"/>
                <a:cs typeface="+mn-lt"/>
              </a:rPr>
              <a:t> «</a:t>
            </a:r>
            <a:r>
              <a:rPr lang="en-US" sz="2000" b="1" dirty="0">
                <a:solidFill>
                  <a:srgbClr val="FF6C3A"/>
                </a:solidFill>
                <a:ea typeface="+mn-lt"/>
                <a:cs typeface="+mn-lt"/>
              </a:rPr>
              <a:t>if-</a:t>
            </a:r>
            <a:r>
              <a:rPr lang="en-US" sz="2000" b="1" dirty="0" err="1">
                <a:solidFill>
                  <a:srgbClr val="FF6C3A"/>
                </a:solidFill>
                <a:ea typeface="+mn-lt"/>
                <a:cs typeface="+mn-lt"/>
              </a:rPr>
              <a:t>блок</a:t>
            </a:r>
            <a:r>
              <a:rPr lang="en-US" sz="2000" dirty="0">
                <a:ea typeface="+mn-lt"/>
                <a:cs typeface="+mn-lt"/>
              </a:rPr>
              <a:t>»), </a:t>
            </a:r>
            <a:r>
              <a:rPr lang="en-US" sz="2000" dirty="0" err="1">
                <a:ea typeface="+mn-lt"/>
                <a:cs typeface="+mn-lt"/>
              </a:rPr>
              <a:t>иначе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выполняется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другой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блок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выражений</a:t>
            </a:r>
            <a:r>
              <a:rPr lang="en-US" sz="2000" dirty="0">
                <a:ea typeface="+mn-lt"/>
                <a:cs typeface="+mn-lt"/>
              </a:rPr>
              <a:t> (</a:t>
            </a:r>
            <a:r>
              <a:rPr lang="en-US" sz="2000" dirty="0" err="1">
                <a:ea typeface="+mn-lt"/>
                <a:cs typeface="+mn-lt"/>
              </a:rPr>
              <a:t>называемый</a:t>
            </a:r>
            <a:r>
              <a:rPr lang="en-US" sz="2000" dirty="0">
                <a:ea typeface="+mn-lt"/>
                <a:cs typeface="+mn-lt"/>
              </a:rPr>
              <a:t> «</a:t>
            </a:r>
            <a:r>
              <a:rPr lang="en-US" sz="2000" b="1" dirty="0">
                <a:solidFill>
                  <a:srgbClr val="FF6C3A"/>
                </a:solidFill>
                <a:ea typeface="+mn-lt"/>
                <a:cs typeface="+mn-lt"/>
              </a:rPr>
              <a:t>else-</a:t>
            </a:r>
            <a:r>
              <a:rPr lang="en-US" sz="2000" b="1" dirty="0" err="1">
                <a:solidFill>
                  <a:srgbClr val="FF6C3A"/>
                </a:solidFill>
                <a:ea typeface="+mn-lt"/>
                <a:cs typeface="+mn-lt"/>
              </a:rPr>
              <a:t>блок</a:t>
            </a:r>
            <a:r>
              <a:rPr lang="en-US" sz="2000" dirty="0">
                <a:ea typeface="+mn-lt"/>
                <a:cs typeface="+mn-lt"/>
              </a:rPr>
              <a:t>»). </a:t>
            </a:r>
            <a:r>
              <a:rPr lang="en-US" sz="2000" dirty="0" err="1">
                <a:ea typeface="+mn-lt"/>
                <a:cs typeface="+mn-lt"/>
              </a:rPr>
              <a:t>Блок</a:t>
            </a:r>
            <a:r>
              <a:rPr lang="en-US" sz="2000" dirty="0">
                <a:ea typeface="+mn-lt"/>
                <a:cs typeface="+mn-lt"/>
              </a:rPr>
              <a:t> «</a:t>
            </a:r>
            <a:r>
              <a:rPr lang="en-US" sz="2000" b="1" dirty="0">
                <a:solidFill>
                  <a:srgbClr val="FF6C3A"/>
                </a:solidFill>
                <a:ea typeface="+mn-lt"/>
                <a:cs typeface="+mn-lt"/>
              </a:rPr>
              <a:t>else</a:t>
            </a:r>
            <a:r>
              <a:rPr lang="en-US" sz="2000" dirty="0">
                <a:ea typeface="+mn-lt"/>
                <a:cs typeface="+mn-lt"/>
              </a:rPr>
              <a:t>» </a:t>
            </a:r>
            <a:r>
              <a:rPr lang="en-US" sz="2000" dirty="0" err="1">
                <a:ea typeface="+mn-lt"/>
                <a:cs typeface="+mn-lt"/>
              </a:rPr>
              <a:t>является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необязательным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87922C-2BD4-46F9-9F81-85C234DF4258}"/>
              </a:ext>
            </a:extLst>
          </p:cNvPr>
          <p:cNvSpPr txBox="1"/>
          <p:nvPr/>
        </p:nvSpPr>
        <p:spPr>
          <a:xfrm>
            <a:off x="3405554" y="1041399"/>
            <a:ext cx="5158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If </a:t>
            </a:r>
            <a:endParaRPr lang="en-US" sz="3200" dirty="0">
              <a:cs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1A9402-62B9-436C-9DF3-D126E001B52F}"/>
              </a:ext>
            </a:extLst>
          </p:cNvPr>
          <p:cNvSpPr/>
          <p:nvPr/>
        </p:nvSpPr>
        <p:spPr>
          <a:xfrm>
            <a:off x="4021198" y="918668"/>
            <a:ext cx="1328160" cy="918307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cs typeface="Calibri"/>
              </a:rPr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78711-55DA-4819-9612-015F152A5E26}"/>
              </a:ext>
            </a:extLst>
          </p:cNvPr>
          <p:cNvSpPr txBox="1"/>
          <p:nvPr/>
        </p:nvSpPr>
        <p:spPr>
          <a:xfrm>
            <a:off x="5453685" y="996189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== "09:00":</a:t>
            </a:r>
            <a:endParaRPr lang="en-US" sz="320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AADCF6-4459-4B07-9D92-ED1B39AAF090}"/>
              </a:ext>
            </a:extLst>
          </p:cNvPr>
          <p:cNvSpPr txBox="1"/>
          <p:nvPr/>
        </p:nvSpPr>
        <p:spPr>
          <a:xfrm>
            <a:off x="4626706" y="1969478"/>
            <a:ext cx="47361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Calibri"/>
              </a:rPr>
              <a:t>print("</a:t>
            </a:r>
            <a:r>
              <a:rPr lang="en-US" sz="3200" dirty="0" err="1">
                <a:cs typeface="Calibri"/>
              </a:rPr>
              <a:t>Доброе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утро</a:t>
            </a:r>
            <a:r>
              <a:rPr lang="en-US" sz="3200" dirty="0">
                <a:cs typeface="Calibri"/>
              </a:rPr>
              <a:t>")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D05D88EF-13D3-4CC1-A170-3D6A294B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094" y="545457"/>
            <a:ext cx="2979022" cy="20302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EE2A82-4CF8-4B78-BB65-2ACED08D1369}"/>
              </a:ext>
            </a:extLst>
          </p:cNvPr>
          <p:cNvSpPr txBox="1"/>
          <p:nvPr/>
        </p:nvSpPr>
        <p:spPr>
          <a:xfrm>
            <a:off x="3200401" y="3073399"/>
            <a:ext cx="85773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/>
              <a:t>elIf</a:t>
            </a:r>
            <a:r>
              <a:rPr lang="en-US" sz="3200" dirty="0"/>
              <a:t> </a:t>
            </a:r>
            <a:endParaRPr lang="en-US" sz="3200" dirty="0">
              <a:cs typeface="Calibri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5105980-23C4-4E4D-B5AC-4A31E640FBC9}"/>
              </a:ext>
            </a:extLst>
          </p:cNvPr>
          <p:cNvSpPr/>
          <p:nvPr/>
        </p:nvSpPr>
        <p:spPr>
          <a:xfrm>
            <a:off x="4040736" y="2901822"/>
            <a:ext cx="1328160" cy="918307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cs typeface="Calibri"/>
              </a:rPr>
              <a:t>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80BB87-B41B-45D6-AFF8-E9AD132E83CB}"/>
              </a:ext>
            </a:extLst>
          </p:cNvPr>
          <p:cNvSpPr txBox="1"/>
          <p:nvPr/>
        </p:nvSpPr>
        <p:spPr>
          <a:xfrm>
            <a:off x="5473224" y="2979343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== "18:00":</a:t>
            </a:r>
            <a:endParaRPr lang="en-US" sz="3200" dirty="0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9BC72B-AC1E-4123-9809-8FFE81897225}"/>
              </a:ext>
            </a:extLst>
          </p:cNvPr>
          <p:cNvSpPr txBox="1"/>
          <p:nvPr/>
        </p:nvSpPr>
        <p:spPr>
          <a:xfrm>
            <a:off x="4226167" y="3815863"/>
            <a:ext cx="473612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Calibri"/>
              </a:rPr>
              <a:t>print("</a:t>
            </a:r>
            <a:r>
              <a:rPr lang="en-US" sz="3200" dirty="0" err="1">
                <a:cs typeface="Calibri"/>
              </a:rPr>
              <a:t>Добрый</a:t>
            </a:r>
            <a:r>
              <a:rPr lang="en-US" sz="3200" dirty="0">
                <a:cs typeface="Calibri"/>
              </a:rPr>
              <a:t> </a:t>
            </a:r>
            <a:r>
              <a:rPr lang="en-US" sz="3200" dirty="0" err="1">
                <a:cs typeface="Calibri"/>
              </a:rPr>
              <a:t>вечер</a:t>
            </a:r>
            <a:r>
              <a:rPr lang="en-US" sz="3200" dirty="0">
                <a:cs typeface="Calibri"/>
              </a:rPr>
              <a:t>")</a:t>
            </a:r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0EB0A6EF-C783-4FFF-8A78-1009B79D5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56" t="1394" r="715" b="-1742"/>
          <a:stretch/>
        </p:blipFill>
        <p:spPr>
          <a:xfrm>
            <a:off x="142631" y="2940553"/>
            <a:ext cx="2987764" cy="20319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4289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C4A33DB-3E01-41BE-A3AF-9CEDF76F72C3}"/>
              </a:ext>
            </a:extLst>
          </p:cNvPr>
          <p:cNvSpPr txBox="1"/>
          <p:nvPr/>
        </p:nvSpPr>
        <p:spPr>
          <a:xfrm>
            <a:off x="5221886" y="95964"/>
            <a:ext cx="263922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cs typeface="Calibri"/>
              </a:rPr>
              <a:t>Оператор</a:t>
            </a:r>
            <a:r>
              <a:rPr lang="en-US" sz="2400" b="1" dirty="0">
                <a:cs typeface="Calibri"/>
              </a:rPr>
              <a:t> while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F1189-9935-4265-852E-6B04548AC9D8}"/>
              </a:ext>
            </a:extLst>
          </p:cNvPr>
          <p:cNvSpPr txBox="1"/>
          <p:nvPr/>
        </p:nvSpPr>
        <p:spPr>
          <a:xfrm>
            <a:off x="1862015" y="5300784"/>
            <a:ext cx="925927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ea typeface="+mn-lt"/>
                <a:cs typeface="+mn-lt"/>
              </a:rPr>
              <a:t>Оператор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b="1" dirty="0">
                <a:solidFill>
                  <a:srgbClr val="FF6C3A"/>
                </a:solidFill>
                <a:ea typeface="+mn-lt"/>
                <a:cs typeface="+mn-lt"/>
              </a:rPr>
              <a:t>while </a:t>
            </a:r>
            <a:r>
              <a:rPr lang="en-US" sz="2000" dirty="0" err="1">
                <a:ea typeface="+mn-lt"/>
                <a:cs typeface="+mn-lt"/>
              </a:rPr>
              <a:t>позволяет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многократно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выполнять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блок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команд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до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тех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пор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 err="1">
                <a:ea typeface="+mn-lt"/>
                <a:cs typeface="+mn-lt"/>
              </a:rPr>
              <a:t>пока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выполняется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некоторое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условие</a:t>
            </a:r>
            <a:r>
              <a:rPr lang="en-US" sz="2000" dirty="0">
                <a:ea typeface="+mn-lt"/>
                <a:cs typeface="+mn-lt"/>
              </a:rPr>
              <a:t>. </a:t>
            </a:r>
            <a:r>
              <a:rPr lang="en-US" sz="2000" dirty="0" err="1">
                <a:ea typeface="+mn-lt"/>
                <a:cs typeface="+mn-lt"/>
              </a:rPr>
              <a:t>Это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один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из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так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называемых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операторов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цикла</a:t>
            </a:r>
            <a:r>
              <a:rPr lang="en-US" sz="2000" dirty="0">
                <a:ea typeface="+mn-lt"/>
                <a:cs typeface="+mn-lt"/>
              </a:rPr>
              <a:t>. </a:t>
            </a:r>
            <a:r>
              <a:rPr lang="en-US" sz="2000" dirty="0" err="1">
                <a:ea typeface="+mn-lt"/>
                <a:cs typeface="+mn-lt"/>
              </a:rPr>
              <a:t>Он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также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может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иметь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необязательный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пункт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b="1" dirty="0">
                <a:solidFill>
                  <a:srgbClr val="FF6C3A"/>
                </a:solidFill>
                <a:ea typeface="+mn-lt"/>
                <a:cs typeface="+mn-lt"/>
              </a:rPr>
              <a:t>else 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7859F06-0A9B-4285-8759-D273728ED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631" y="1366658"/>
            <a:ext cx="4403969" cy="31086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B4C40A-4DE8-41B3-983D-CFC1DF6B5791}"/>
              </a:ext>
            </a:extLst>
          </p:cNvPr>
          <p:cNvSpPr/>
          <p:nvPr/>
        </p:nvSpPr>
        <p:spPr>
          <a:xfrm>
            <a:off x="6815198" y="1788130"/>
            <a:ext cx="1123007" cy="683846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cs typeface="Calibri"/>
              </a:rPr>
              <a:t>open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D6FF88-311E-458F-A718-8D9C3FE2FC6B}"/>
              </a:ext>
            </a:extLst>
          </p:cNvPr>
          <p:cNvSpPr txBox="1"/>
          <p:nvPr/>
        </p:nvSpPr>
        <p:spPr>
          <a:xfrm>
            <a:off x="7938477" y="1871785"/>
            <a:ext cx="14438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= True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6CC76F-35E8-415B-B68A-C6D06A07E6FB}"/>
              </a:ext>
            </a:extLst>
          </p:cNvPr>
          <p:cNvSpPr txBox="1"/>
          <p:nvPr/>
        </p:nvSpPr>
        <p:spPr>
          <a:xfrm>
            <a:off x="9413631" y="3141785"/>
            <a:ext cx="14438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= 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B7C2ECD-6902-414B-95D2-7602B37384FC}"/>
              </a:ext>
            </a:extLst>
          </p:cNvPr>
          <p:cNvSpPr/>
          <p:nvPr/>
        </p:nvSpPr>
        <p:spPr>
          <a:xfrm>
            <a:off x="6815199" y="3058131"/>
            <a:ext cx="2432083" cy="683845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 err="1">
                <a:ea typeface="+mn-lt"/>
                <a:cs typeface="+mn-lt"/>
              </a:rPr>
              <a:t>water_counter</a:t>
            </a:r>
            <a:endParaRPr lang="en-US" sz="28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7563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C4A33DB-3E01-41BE-A3AF-9CEDF76F72C3}"/>
              </a:ext>
            </a:extLst>
          </p:cNvPr>
          <p:cNvSpPr txBox="1"/>
          <p:nvPr/>
        </p:nvSpPr>
        <p:spPr>
          <a:xfrm>
            <a:off x="5221886" y="95964"/>
            <a:ext cx="263922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cs typeface="Calibri"/>
              </a:rPr>
              <a:t>Оператор</a:t>
            </a:r>
            <a:r>
              <a:rPr lang="en-US" sz="2400" b="1" dirty="0">
                <a:cs typeface="Calibri"/>
              </a:rPr>
              <a:t> while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87922C-2BD4-46F9-9F81-85C234DF4258}"/>
              </a:ext>
            </a:extLst>
          </p:cNvPr>
          <p:cNvSpPr txBox="1"/>
          <p:nvPr/>
        </p:nvSpPr>
        <p:spPr>
          <a:xfrm>
            <a:off x="3698631" y="1539630"/>
            <a:ext cx="12387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while</a:t>
            </a:r>
            <a:endParaRPr lang="en-US" sz="2800">
              <a:cs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1A9402-62B9-436C-9DF3-D126E001B52F}"/>
              </a:ext>
            </a:extLst>
          </p:cNvPr>
          <p:cNvSpPr/>
          <p:nvPr/>
        </p:nvSpPr>
        <p:spPr>
          <a:xfrm>
            <a:off x="4724582" y="1446207"/>
            <a:ext cx="1123007" cy="683846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cs typeface="Calibri"/>
              </a:rPr>
              <a:t>open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78711-55DA-4819-9612-015F152A5E26}"/>
              </a:ext>
            </a:extLst>
          </p:cNvPr>
          <p:cNvSpPr txBox="1"/>
          <p:nvPr/>
        </p:nvSpPr>
        <p:spPr>
          <a:xfrm>
            <a:off x="5844453" y="1494420"/>
            <a:ext cx="2715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:</a:t>
            </a:r>
            <a:endParaRPr lang="en-US" sz="280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AADCF6-4459-4B07-9D92-ED1B39AAF090}"/>
              </a:ext>
            </a:extLst>
          </p:cNvPr>
          <p:cNvSpPr txBox="1"/>
          <p:nvPr/>
        </p:nvSpPr>
        <p:spPr>
          <a:xfrm>
            <a:off x="7254630" y="2643556"/>
            <a:ext cx="106289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 += 1</a:t>
            </a:r>
            <a:endParaRPr lang="en-US" sz="2800"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01BE385-F0B7-43D4-96F8-8E95E13D516A}"/>
              </a:ext>
            </a:extLst>
          </p:cNvPr>
          <p:cNvSpPr/>
          <p:nvPr/>
        </p:nvSpPr>
        <p:spPr>
          <a:xfrm>
            <a:off x="4763660" y="2511054"/>
            <a:ext cx="2588390" cy="683845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 err="1">
                <a:ea typeface="+mn-lt"/>
                <a:cs typeface="+mn-lt"/>
              </a:rPr>
              <a:t>water_counter</a:t>
            </a:r>
            <a:endParaRPr lang="en-US" sz="2800" b="1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C506E6-2F3D-4B7D-97D7-82B9F33ED812}"/>
              </a:ext>
            </a:extLst>
          </p:cNvPr>
          <p:cNvSpPr txBox="1"/>
          <p:nvPr/>
        </p:nvSpPr>
        <p:spPr>
          <a:xfrm>
            <a:off x="4587631" y="3718168"/>
            <a:ext cx="43766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if</a:t>
            </a:r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A92F7A7-2FC3-4E62-898B-350852EB87AB}"/>
              </a:ext>
            </a:extLst>
          </p:cNvPr>
          <p:cNvSpPr/>
          <p:nvPr/>
        </p:nvSpPr>
        <p:spPr>
          <a:xfrm>
            <a:off x="5046968" y="3634516"/>
            <a:ext cx="2432083" cy="683845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 err="1">
                <a:ea typeface="+mn-lt"/>
                <a:cs typeface="+mn-lt"/>
              </a:rPr>
              <a:t>water_counter</a:t>
            </a:r>
            <a:endParaRPr lang="en-US" sz="2800" b="1"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B76821-AF5F-432E-8A5A-85C4272B55C8}"/>
              </a:ext>
            </a:extLst>
          </p:cNvPr>
          <p:cNvSpPr txBox="1"/>
          <p:nvPr/>
        </p:nvSpPr>
        <p:spPr>
          <a:xfrm>
            <a:off x="7684476" y="3718171"/>
            <a:ext cx="14438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&gt;= 100: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94AAF44-FCDB-4F76-857C-E34D126748E4}"/>
              </a:ext>
            </a:extLst>
          </p:cNvPr>
          <p:cNvSpPr/>
          <p:nvPr/>
        </p:nvSpPr>
        <p:spPr>
          <a:xfrm>
            <a:off x="5633120" y="4621207"/>
            <a:ext cx="1123007" cy="683846"/>
          </a:xfrm>
          <a:prstGeom prst="roundRect">
            <a:avLst/>
          </a:prstGeom>
          <a:solidFill>
            <a:srgbClr val="FF6C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cs typeface="Calibri"/>
              </a:rPr>
              <a:t>open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C78188-755A-4C80-92CD-DF6C93D09AEE}"/>
              </a:ext>
            </a:extLst>
          </p:cNvPr>
          <p:cNvSpPr txBox="1"/>
          <p:nvPr/>
        </p:nvSpPr>
        <p:spPr>
          <a:xfrm>
            <a:off x="6844322" y="4704862"/>
            <a:ext cx="144389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= False</a:t>
            </a:r>
          </a:p>
        </p:txBody>
      </p:sp>
    </p:spTree>
    <p:extLst>
      <p:ext uri="{BB962C8B-B14F-4D97-AF65-F5344CB8AC3E}">
        <p14:creationId xmlns:p14="http://schemas.microsoft.com/office/powerpoint/2010/main" val="168617027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Боранбаев Азамат Қайратұлы</dc:creator>
  <cp:revision>683</cp:revision>
  <dcterms:created xsi:type="dcterms:W3CDTF">2021-11-29T22:51:53Z</dcterms:created>
  <dcterms:modified xsi:type="dcterms:W3CDTF">2021-12-13T14:46:16Z</dcterms:modified>
</cp:coreProperties>
</file>